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66" r:id="rId2"/>
    <p:sldId id="26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</p:sldIdLst>
  <p:sldSz cx="14630400" cy="8229600"/>
  <p:notesSz cx="8229600" cy="14630400"/>
  <p:embeddedFontLst>
    <p:embeddedFont>
      <p:font typeface="Cambria" panose="02040503050406030204" pitchFamily="18" charset="0"/>
      <p:regular r:id="rId16"/>
      <p:bold r:id="rId17"/>
      <p:italic r:id="rId18"/>
      <p:boldItalic r:id="rId19"/>
    </p:embeddedFont>
    <p:embeddedFont>
      <p:font typeface="Garamond" panose="02020404030301010803" pitchFamily="18" charset="0"/>
      <p:regular r:id="rId20"/>
      <p:bold r:id="rId21"/>
      <p:italic r:id="rId22"/>
      <p:boldItalic r:id="rId23"/>
    </p:embeddedFont>
    <p:embeddedFont>
      <p:font typeface="Platypi Light" pitchFamily="2" charset="77"/>
      <p:regular r:id="rId24"/>
      <p:bold r:id="rId25"/>
      <p:italic r:id="rId26"/>
    </p:embeddedFont>
    <p:embeddedFont>
      <p:font typeface="Platypi Medium" pitchFamily="2" charset="77"/>
      <p:regular r:id="rId27"/>
      <p:italic r:id="rId28"/>
    </p:embeddedFont>
    <p:embeddedFont>
      <p:font typeface="Source Serif 4" panose="02040503040405020204" pitchFamily="18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379834-3C31-AC4A-8898-DD9949B93224}" v="2" dt="2026-02-16T17:41:18.9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0646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14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615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3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6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Admission Drive 2021-22-final-2_Page_01.jpg">
            <a:extLst>
              <a:ext uri="{FF2B5EF4-FFF2-40B4-BE49-F238E27FC236}">
                <a16:creationId xmlns:a16="http://schemas.microsoft.com/office/drawing/2014/main" id="{2F6DF9AE-52FF-5156-E04F-8EA46F788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5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66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6E643639-F5EC-AEBA-F576-65D147C26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87680" y="304801"/>
            <a:ext cx="5976700" cy="2335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Methodology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0604" y="3321010"/>
            <a:ext cx="35923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Frontend Implementation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Browser event listeners capture behavioral events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43776" y="3321010"/>
            <a:ext cx="28515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Backend Framework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FastAPI with Python for data processing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66948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Convert raw events into behavioral metrics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90862"/>
            <a:ext cx="6407944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0604" y="5217676"/>
            <a:ext cx="30225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Rule-Based Heuristics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5708094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Weighted integrity indicators with explanations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990862"/>
            <a:ext cx="6407944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55362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Faculty Interface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55362" y="5708094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Results presented for human interpretation</a:t>
            </a:r>
            <a:endParaRPr lang="en-US" sz="175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A09AB0-4BE8-CFDE-E0E3-00E6BDD29C4A}"/>
              </a:ext>
            </a:extLst>
          </p:cNvPr>
          <p:cNvCxnSpPr>
            <a:cxnSpLocks/>
          </p:cNvCxnSpPr>
          <p:nvPr/>
        </p:nvCxnSpPr>
        <p:spPr>
          <a:xfrm>
            <a:off x="0" y="1065552"/>
            <a:ext cx="14630400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CD0C5C3E-3716-6EFC-D663-689F697A6B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6" y="7657097"/>
            <a:ext cx="2411760" cy="3466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B76551BA-8FEF-2E45-85B6-97A144A412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50" y="0"/>
            <a:ext cx="1465495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341376"/>
            <a:ext cx="7487483" cy="2056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Expected Results &amp; Impact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1785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2851785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3109079"/>
            <a:ext cx="33426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Enhanced Transparency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59949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Clear visibility into academic integrity evaluation processes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851785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86482" y="2851785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65696" y="3109079"/>
            <a:ext cx="35554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Reduced Opaque Systems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59949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Move away from black-box plagiarism and AI-detection tools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851785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9653" y="2851785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88868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Contextual Insight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59949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Understanding writing behavior beyond content analysis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809411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63310" y="480941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142524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Ethical Support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55712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Explainable integrity indicators for informed decisions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809411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186482" y="480941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565696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Strengthened Trust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555712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Improved relationships between students and faculty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271639C-03FA-7D5C-14D7-B985143F1A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6" y="7657097"/>
            <a:ext cx="2411760" cy="346691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AAFE65-4D7A-1A60-89D2-9318A38D1FE0}"/>
              </a:ext>
            </a:extLst>
          </p:cNvPr>
          <p:cNvCxnSpPr>
            <a:cxnSpLocks/>
          </p:cNvCxnSpPr>
          <p:nvPr/>
        </p:nvCxnSpPr>
        <p:spPr>
          <a:xfrm>
            <a:off x="0" y="1061448"/>
            <a:ext cx="14630400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">
            <a:extLst>
              <a:ext uri="{FF2B5EF4-FFF2-40B4-BE49-F238E27FC236}">
                <a16:creationId xmlns:a16="http://schemas.microsoft.com/office/drawing/2014/main" id="{7072D8DF-C4F7-F712-2F95-082FE0C1FA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3" y="-6858"/>
            <a:ext cx="14648688" cy="824331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1561862" y="719614"/>
            <a:ext cx="4168973" cy="521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Timeline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7303651" y="1485900"/>
            <a:ext cx="22860" cy="4758452"/>
          </a:xfrm>
          <a:prstGeom prst="roundRect">
            <a:avLst>
              <a:gd name="adj" fmla="val 10942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650176" y="1661993"/>
            <a:ext cx="500182" cy="22860"/>
          </a:xfrm>
          <a:prstGeom prst="roundRect">
            <a:avLst>
              <a:gd name="adj" fmla="val 10942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127498" y="1485900"/>
            <a:ext cx="375166" cy="375166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190006" y="1517094"/>
            <a:ext cx="25003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4396859" y="1543169"/>
            <a:ext cx="2084427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Phase 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561862" y="1877139"/>
            <a:ext cx="491942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Problem analysis and literature review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479804" y="2574131"/>
            <a:ext cx="500182" cy="22860"/>
          </a:xfrm>
          <a:prstGeom prst="roundRect">
            <a:avLst>
              <a:gd name="adj" fmla="val 10942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127498" y="2398038"/>
            <a:ext cx="375166" cy="375166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90006" y="2429232"/>
            <a:ext cx="25003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8148876" y="2455307"/>
            <a:ext cx="2084427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Phase 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148876" y="2789277"/>
            <a:ext cx="4919543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System design and architecture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650176" y="3392329"/>
            <a:ext cx="500182" cy="22860"/>
          </a:xfrm>
          <a:prstGeom prst="roundRect">
            <a:avLst>
              <a:gd name="adj" fmla="val 10942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127498" y="3216235"/>
            <a:ext cx="375166" cy="375166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190006" y="3247430"/>
            <a:ext cx="25003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4396859" y="3273504"/>
            <a:ext cx="2084427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Phase 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561862" y="3607475"/>
            <a:ext cx="491942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Frontend and backend implementation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7479804" y="4210645"/>
            <a:ext cx="500182" cy="22860"/>
          </a:xfrm>
          <a:prstGeom prst="roundRect">
            <a:avLst>
              <a:gd name="adj" fmla="val 10942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127498" y="4034552"/>
            <a:ext cx="375166" cy="375166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190006" y="4065746"/>
            <a:ext cx="25003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8148876" y="4091821"/>
            <a:ext cx="2084427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Phase 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148876" y="4425791"/>
            <a:ext cx="4919543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Rule-based scoring and reporting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6650176" y="5028962"/>
            <a:ext cx="500182" cy="22860"/>
          </a:xfrm>
          <a:prstGeom prst="roundRect">
            <a:avLst>
              <a:gd name="adj" fmla="val 10942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127498" y="4852868"/>
            <a:ext cx="375166" cy="375166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190006" y="4884063"/>
            <a:ext cx="25003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5</a:t>
            </a:r>
            <a:endParaRPr lang="en-US" sz="1950" dirty="0"/>
          </a:p>
        </p:txBody>
      </p:sp>
      <p:sp>
        <p:nvSpPr>
          <p:cNvPr id="27" name="Text 25"/>
          <p:cNvSpPr/>
          <p:nvPr/>
        </p:nvSpPr>
        <p:spPr>
          <a:xfrm>
            <a:off x="4396859" y="4910138"/>
            <a:ext cx="2084427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Phase 5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561862" y="5244108"/>
            <a:ext cx="491942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Testing, refinement, and documentation</a:t>
            </a:r>
            <a:endParaRPr lang="en-US" sz="1300" dirty="0"/>
          </a:p>
        </p:txBody>
      </p:sp>
      <p:sp>
        <p:nvSpPr>
          <p:cNvPr id="29" name="Shape 27"/>
          <p:cNvSpPr/>
          <p:nvPr/>
        </p:nvSpPr>
        <p:spPr>
          <a:xfrm>
            <a:off x="1561862" y="6465589"/>
            <a:ext cx="11506557" cy="28456"/>
          </a:xfrm>
          <a:prstGeom prst="rect">
            <a:avLst/>
          </a:prstGeom>
          <a:solidFill>
            <a:srgbClr val="504C49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561862" y="6677858"/>
            <a:ext cx="3335179" cy="416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600" dirty="0"/>
          </a:p>
        </p:txBody>
      </p:sp>
      <p:sp>
        <p:nvSpPr>
          <p:cNvPr id="31" name="Text 29"/>
          <p:cNvSpPr/>
          <p:nvPr/>
        </p:nvSpPr>
        <p:spPr>
          <a:xfrm>
            <a:off x="1561862" y="7278529"/>
            <a:ext cx="11506557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Team LUMIX | Faculty Mentor: Megha Sharma</a:t>
            </a:r>
            <a:endParaRPr lang="en-US" sz="13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55C3E73-4A0A-69B4-341D-64765C3325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9841"/>
            <a:ext cx="2411760" cy="3466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36D26329-9F03-4320-B402-1906D4AE5B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351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601ABE-41C1-FD68-1ED7-182F64F99A8A}"/>
              </a:ext>
            </a:extLst>
          </p:cNvPr>
          <p:cNvSpPr txBox="1"/>
          <p:nvPr/>
        </p:nvSpPr>
        <p:spPr>
          <a:xfrm>
            <a:off x="3608832" y="3850886"/>
            <a:ext cx="74127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rgbClr val="0060AA"/>
                </a:solidFill>
                <a:latin typeface="Garamond" pitchFamily="18" charset="0"/>
              </a:rPr>
              <a:t>THANK</a:t>
            </a:r>
            <a:r>
              <a:rPr lang="en-US" sz="9600" dirty="0">
                <a:latin typeface="Garamond" pitchFamily="18" charset="0"/>
              </a:rPr>
              <a:t> </a:t>
            </a:r>
            <a:r>
              <a:rPr lang="en-US" sz="9600" dirty="0">
                <a:solidFill>
                  <a:srgbClr val="E31E24"/>
                </a:solidFill>
                <a:latin typeface="Garamond" pitchFamily="18" charset="0"/>
              </a:rPr>
              <a:t>YOU</a:t>
            </a:r>
            <a:endParaRPr lang="en-IN" sz="9600" dirty="0">
              <a:latin typeface="Garamond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6D2A6-2F9C-689A-76B6-94276D5651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96744"/>
            <a:ext cx="2411760" cy="34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5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FE2E59E8-0F11-D51A-18E2-A1E4CA9F57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14666912" cy="82373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B5D51-7DD8-9AFF-B1A3-0EFC969F04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122" y="164963"/>
            <a:ext cx="6396065" cy="9208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29153D-09CC-3C3D-A09F-8E43DEDAD412}"/>
              </a:ext>
            </a:extLst>
          </p:cNvPr>
          <p:cNvSpPr txBox="1"/>
          <p:nvPr/>
        </p:nvSpPr>
        <p:spPr>
          <a:xfrm>
            <a:off x="5365513" y="1265883"/>
            <a:ext cx="46592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en-IN" sz="4000" b="1" dirty="0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Project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7EB3E-EACE-A4B5-8E11-8B8D15DCF896}"/>
              </a:ext>
            </a:extLst>
          </p:cNvPr>
          <p:cNvCxnSpPr>
            <a:cxnSpLocks/>
          </p:cNvCxnSpPr>
          <p:nvPr/>
        </p:nvCxnSpPr>
        <p:spPr>
          <a:xfrm>
            <a:off x="3886200" y="2153816"/>
            <a:ext cx="731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AEE72F-5D23-F5E3-4B47-4A5106AE0478}"/>
              </a:ext>
            </a:extLst>
          </p:cNvPr>
          <p:cNvSpPr txBox="1"/>
          <p:nvPr/>
        </p:nvSpPr>
        <p:spPr>
          <a:xfrm>
            <a:off x="4119170" y="2153816"/>
            <a:ext cx="7453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en-IN" sz="1800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First Year Project Synopsis</a:t>
            </a:r>
          </a:p>
          <a:p>
            <a:pPr lvl="0" algn="ctr">
              <a:buSzPct val="25000"/>
            </a:pPr>
            <a:r>
              <a:rPr lang="en-IN" sz="1800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Submitted by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697828-7030-D434-3DFF-B7FF042AE461}"/>
              </a:ext>
            </a:extLst>
          </p:cNvPr>
          <p:cNvSpPr txBox="1"/>
          <p:nvPr/>
        </p:nvSpPr>
        <p:spPr>
          <a:xfrm>
            <a:off x="43834" y="7587734"/>
            <a:ext cx="7431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IN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Faculty Mentor:</a:t>
            </a:r>
            <a:r>
              <a:rPr lang="en-IN" sz="1800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2F9ABC4-F2BE-B62D-B509-B52555BF1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842157"/>
              </p:ext>
            </p:extLst>
          </p:nvPr>
        </p:nvGraphicFramePr>
        <p:xfrm>
          <a:off x="3425953" y="3438150"/>
          <a:ext cx="8570976" cy="3082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2359">
                  <a:extLst>
                    <a:ext uri="{9D8B030D-6E8A-4147-A177-3AD203B41FA5}">
                      <a16:colId xmlns:a16="http://schemas.microsoft.com/office/drawing/2014/main" val="4017980567"/>
                    </a:ext>
                  </a:extLst>
                </a:gridCol>
                <a:gridCol w="4308617">
                  <a:extLst>
                    <a:ext uri="{9D8B030D-6E8A-4147-A177-3AD203B41FA5}">
                      <a16:colId xmlns:a16="http://schemas.microsoft.com/office/drawing/2014/main" val="3101798564"/>
                    </a:ext>
                  </a:extLst>
                </a:gridCol>
              </a:tblGrid>
              <a:tr h="4883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878161"/>
                  </a:ext>
                </a:extLst>
              </a:tr>
              <a:tr h="488393">
                <a:tc>
                  <a:txBody>
                    <a:bodyPr/>
                    <a:lstStyle/>
                    <a:p>
                      <a:r>
                        <a:rPr lang="en-US" dirty="0"/>
                        <a:t>Virat Dagar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2501010356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70166"/>
                  </a:ext>
                </a:extLst>
              </a:tr>
              <a:tr h="488393">
                <a:tc>
                  <a:txBody>
                    <a:bodyPr/>
                    <a:lstStyle/>
                    <a:p>
                      <a:r>
                        <a:rPr lang="en-US" dirty="0"/>
                        <a:t>Krishang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2501010277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716716"/>
                  </a:ext>
                </a:extLst>
              </a:tr>
              <a:tr h="488393">
                <a:tc>
                  <a:txBody>
                    <a:bodyPr/>
                    <a:lstStyle/>
                    <a:p>
                      <a:r>
                        <a:rPr lang="en-US" dirty="0"/>
                        <a:t>Daksh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2501010293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949932"/>
                  </a:ext>
                </a:extLst>
              </a:tr>
              <a:tr h="481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Jasleen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2501010291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37717"/>
                  </a:ext>
                </a:extLst>
              </a:tr>
              <a:tr h="488393">
                <a:tc>
                  <a:txBody>
                    <a:bodyPr/>
                    <a:lstStyle/>
                    <a:p>
                      <a:r>
                        <a:rPr lang="en-US" dirty="0"/>
                        <a:t>Aprajita Mishra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2501010313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998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798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96F0D48-F234-53AD-BFEA-B9E63CB9AB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480"/>
            <a:ext cx="14630400" cy="8327519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0688"/>
            <a:ext cx="5486400" cy="79491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Design and Development of a Behavioural Academic Integrity Checker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Team LUMIX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First Year Engineering Project | Faculty Mentor: Megha Sharma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458C40-019A-9D16-DC52-EA88E5FFEB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3181"/>
            <a:ext cx="2411760" cy="3466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F3772766-3851-9E1A-B347-73E204413F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316996"/>
            <a:ext cx="5670590" cy="1159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49962"/>
            <a:ext cx="33437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What This System Does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31106"/>
            <a:ext cx="828413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Monitors behavioral interaction metadata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Analyzes typing patterns and editing behavior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Logs paste activity and session timing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Generates explainable priority indicators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09618"/>
            <a:ext cx="45112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What This System Does NOT Do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90762"/>
            <a:ext cx="828413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Evaluate content quality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Detect AI-generated text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Label misconduct or assign penalties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3" y="2071688"/>
            <a:ext cx="4205168" cy="420516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638943" y="6294208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highlight>
                  <a:srgbClr val="C6C9DC"/>
                </a:highlight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Decision-support tool for human review</a:t>
            </a:r>
            <a:endParaRPr lang="en-US" sz="175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FDC5A2-ACDD-A265-5C00-0E00CA2512C1}"/>
              </a:ext>
            </a:extLst>
          </p:cNvPr>
          <p:cNvCxnSpPr>
            <a:cxnSpLocks/>
          </p:cNvCxnSpPr>
          <p:nvPr/>
        </p:nvCxnSpPr>
        <p:spPr>
          <a:xfrm>
            <a:off x="0" y="1354056"/>
            <a:ext cx="14630399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956D8-0E7A-4E39-EAD5-C4825509C0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" y="7661928"/>
            <a:ext cx="2411760" cy="3466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3">
            <a:extLst>
              <a:ext uri="{FF2B5EF4-FFF2-40B4-BE49-F238E27FC236}">
                <a16:creationId xmlns:a16="http://schemas.microsoft.com/office/drawing/2014/main" id="{0717FA93-33D8-A02B-EE20-53639D6919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" y="7535"/>
            <a:ext cx="14624470" cy="822206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07264" y="390144"/>
            <a:ext cx="5916954" cy="793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Specific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2403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20604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770" y="223789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2958108"/>
            <a:ext cx="2948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Research Limitations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Study constraints of traditional plagiarism and AI-detection systems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2403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443776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0942" y="223789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Behavioral Analysis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Analyze how assignments are written rather than what is written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2403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66948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4114" y="223789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Capture Indicators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Record typing rhythm, paste actions, editing frequency, and duration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1020604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7770" y="540472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Generate Indicators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Create explainable integrity risk indicators with human-readable reasons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7655362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2528" y="540472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Ethical Framework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Maintain human-in-the-loop decision making for all evaluations</a:t>
            </a:r>
            <a:endParaRPr lang="en-US" sz="175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B3C06BE-AE1D-D203-66D6-CBECFF3B06B3}"/>
              </a:ext>
            </a:extLst>
          </p:cNvPr>
          <p:cNvCxnSpPr>
            <a:cxnSpLocks/>
          </p:cNvCxnSpPr>
          <p:nvPr/>
        </p:nvCxnSpPr>
        <p:spPr>
          <a:xfrm flipV="1">
            <a:off x="0" y="1162408"/>
            <a:ext cx="14624470" cy="21073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4504A7DC-941B-75D7-8648-E3CDD9A2B2A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" y="7725439"/>
            <a:ext cx="2411760" cy="3466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3">
            <a:extLst>
              <a:ext uri="{FF2B5EF4-FFF2-40B4-BE49-F238E27FC236}">
                <a16:creationId xmlns:a16="http://schemas.microsoft.com/office/drawing/2014/main" id="{D699D24D-42E9-9867-713E-BA1C0554FE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4031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91864" y="340171"/>
            <a:ext cx="6372516" cy="956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5193"/>
            <a:ext cx="6407944" cy="30480"/>
          </a:xfrm>
          <a:prstGeom prst="rect">
            <a:avLst/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2669500"/>
            <a:ext cx="30924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Monitored Web Editor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5991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Controlled assignment writing environment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95193"/>
            <a:ext cx="6408063" cy="30480"/>
          </a:xfrm>
          <a:prstGeom prst="rect">
            <a:avLst/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428548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Real-Time Logging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5991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Continuous behavioral metadata capture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274701"/>
            <a:ext cx="6407944" cy="30480"/>
          </a:xfrm>
          <a:prstGeom prst="rect">
            <a:avLst/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93790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Rule-Based Engine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493942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Weighted integrity risk scoring system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274701"/>
            <a:ext cx="6408063" cy="30480"/>
          </a:xfrm>
          <a:prstGeom prst="rect">
            <a:avLst/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428548" y="4449008"/>
            <a:ext cx="31012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Explainable Indicators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493942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Transparent, interpretable results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054209"/>
            <a:ext cx="6407944" cy="30480"/>
          </a:xfrm>
          <a:prstGeom prst="rect">
            <a:avLst/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93790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Faculty Dashboard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71893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Centralized review interface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054209"/>
            <a:ext cx="6408063" cy="30480"/>
          </a:xfrm>
          <a:prstGeom prst="rect">
            <a:avLst/>
          </a:prstGeom>
          <a:solidFill>
            <a:srgbClr val="3E25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428548" y="6228517"/>
            <a:ext cx="33508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 Automated Penalties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718935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Supports informed human decisions only</a:t>
            </a:r>
            <a:endParaRPr lang="en-US" sz="17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1855022-E498-3080-D8CE-FE973C2E0D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4" y="7542738"/>
            <a:ext cx="2411760" cy="34669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254C95-4109-71ED-01CE-579A8236FD4F}"/>
              </a:ext>
            </a:extLst>
          </p:cNvPr>
          <p:cNvCxnSpPr>
            <a:cxnSpLocks/>
          </p:cNvCxnSpPr>
          <p:nvPr/>
        </p:nvCxnSpPr>
        <p:spPr>
          <a:xfrm>
            <a:off x="0" y="1061448"/>
            <a:ext cx="14630400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B34D3E1-B277-102D-9A74-5937358CB4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48688" cy="824331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182880" y="292609"/>
            <a:ext cx="7904560" cy="963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Use Cases &amp;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3847"/>
            <a:ext cx="354996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Primary Applications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805952"/>
            <a:ext cx="6244709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Faculty academic integrity review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Contextual insight into creation behavior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Digital written assignment evaluation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15384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Principles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599521" y="3805952"/>
            <a:ext cx="6244709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Fair and informed academic evaluation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Enhanced transparency and trust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Human oversight at all stages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5070647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EDD5C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414738"/>
            <a:ext cx="283488" cy="22681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530906" y="5354135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Important:</a:t>
            </a:r>
            <a:r>
              <a:rPr lang="en-US" sz="1750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Not intended for punishment or automated enforcement</a:t>
            </a:r>
            <a:endParaRPr lang="en-US" sz="175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615763-F786-2E8B-C4D1-A915A0C86B18}"/>
              </a:ext>
            </a:extLst>
          </p:cNvPr>
          <p:cNvCxnSpPr>
            <a:cxnSpLocks/>
          </p:cNvCxnSpPr>
          <p:nvPr/>
        </p:nvCxnSpPr>
        <p:spPr>
          <a:xfrm flipV="1">
            <a:off x="0" y="987552"/>
            <a:ext cx="14630400" cy="90192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5ACA98B-5821-66D0-C91B-021D6F9596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90300"/>
            <a:ext cx="2411760" cy="3466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BC425E62-E073-676B-0909-2E440D627C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" y="-13716"/>
            <a:ext cx="14648688" cy="824331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1226106" y="524947"/>
            <a:ext cx="6067306" cy="551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System Architecture &amp; Flow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06" y="1351002"/>
            <a:ext cx="882372" cy="10589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45757" y="1527453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Student Writes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2245757" y="1885593"/>
            <a:ext cx="1115841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Assignment in monitored web editor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106" y="2409944"/>
            <a:ext cx="882372" cy="10589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45757" y="2586395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Event Logging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2245757" y="2944535"/>
            <a:ext cx="1115841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Frontend captures typing, paste, editing, timing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106" y="3468886"/>
            <a:ext cx="882372" cy="10589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45757" y="3645337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Submission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2245757" y="4003477"/>
            <a:ext cx="1115841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Text, session timing, behavioral logs packaged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106" y="4527828"/>
            <a:ext cx="882372" cy="10589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45757" y="4704278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Feature Extraction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2245757" y="5062418"/>
            <a:ext cx="1115841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Backend processes raw events into metrics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6106" y="5586770"/>
            <a:ext cx="882372" cy="10589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245757" y="5763220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Pattern Evaluation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2245757" y="6121360"/>
            <a:ext cx="1115841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Rule-based engine identifies unusual behavior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6106" y="6645712"/>
            <a:ext cx="882372" cy="105894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2245757" y="6822162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Report Generation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2245757" y="7180302"/>
            <a:ext cx="1115841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Integrity indicators displayed to faculty</a:t>
            </a:r>
            <a:endParaRPr lang="en-US" sz="135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A3672-4D67-89C1-AE84-4C2D61215192}"/>
              </a:ext>
            </a:extLst>
          </p:cNvPr>
          <p:cNvCxnSpPr>
            <a:cxnSpLocks/>
          </p:cNvCxnSpPr>
          <p:nvPr/>
        </p:nvCxnSpPr>
        <p:spPr>
          <a:xfrm flipV="1">
            <a:off x="0" y="975360"/>
            <a:ext cx="14630400" cy="105933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98DAFD9-36E3-38CF-EDE0-74AAA0B73EE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6" y="7657097"/>
            <a:ext cx="2411760" cy="3466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643CDA8C-BECB-1D4C-942D-8FE1787AC4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97536" y="251871"/>
            <a:ext cx="6366844" cy="797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&amp; Resources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35956"/>
            <a:ext cx="4205168" cy="54066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59981" y="2550081"/>
            <a:ext cx="3032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Primary Data Sources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559981" y="3131225"/>
            <a:ext cx="828413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Behavioral interaction metadata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Keystrokes, paste events, edits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Session timing: start, end, duration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Structured JSON payloads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559981" y="4809737"/>
            <a:ext cx="4145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Implementation Environment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559981" y="5390881"/>
            <a:ext cx="828413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No external content databases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Local development prototype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Web-based architecture</a:t>
            </a:r>
            <a:endParaRPr lang="en-US" sz="175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E83637-3B7D-54C9-F501-0825B2DE86BC}"/>
              </a:ext>
            </a:extLst>
          </p:cNvPr>
          <p:cNvCxnSpPr>
            <a:cxnSpLocks/>
          </p:cNvCxnSpPr>
          <p:nvPr/>
        </p:nvCxnSpPr>
        <p:spPr>
          <a:xfrm>
            <a:off x="0" y="1048940"/>
            <a:ext cx="14630400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C070397-D9D7-CED6-9D44-BF35A81F4C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6" y="7657097"/>
            <a:ext cx="2411760" cy="3466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481</Words>
  <Application>Microsoft Macintosh PowerPoint</Application>
  <PresentationFormat>Custom</PresentationFormat>
  <Paragraphs>143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Platypi Light</vt:lpstr>
      <vt:lpstr>Arial</vt:lpstr>
      <vt:lpstr>Source Serif 4</vt:lpstr>
      <vt:lpstr>Platypi Medium</vt:lpstr>
      <vt:lpstr>Garamond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Virat dagar</cp:lastModifiedBy>
  <cp:revision>5</cp:revision>
  <dcterms:created xsi:type="dcterms:W3CDTF">2026-02-03T04:28:19Z</dcterms:created>
  <dcterms:modified xsi:type="dcterms:W3CDTF">2026-02-17T04:54:33Z</dcterms:modified>
</cp:coreProperties>
</file>